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3" r:id="rId6"/>
    <p:sldId id="261" r:id="rId7"/>
    <p:sldId id="262"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367FB7-FB04-43CC-83A1-3F1D5FD50E13}">
          <p14:sldIdLst>
            <p14:sldId id="256"/>
            <p14:sldId id="257"/>
            <p14:sldId id="258"/>
            <p14:sldId id="259"/>
            <p14:sldId id="263"/>
            <p14:sldId id="261"/>
            <p14:sldId id="262"/>
            <p14:sldId id="265"/>
            <p14:sldId id="26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Liu" initials="EL" lastIdx="1" clrIdx="0">
    <p:extLst>
      <p:ext uri="{19B8F6BF-5375-455C-9EA6-DF929625EA0E}">
        <p15:presenceInfo xmlns:p15="http://schemas.microsoft.com/office/powerpoint/2012/main" userId="eed659bf16833b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87" d="100"/>
          <a:sy n="87" d="100"/>
        </p:scale>
        <p:origin x="6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7/25/2021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049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66605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1209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51165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901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8A28C-4C6A-46EA-90C0-4EE0B89CC5C7}" type="datetimeFigureOut">
              <a:rPr lang="en-US" smtClean="0"/>
              <a:t>7/25/2021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800350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t>7/25/2021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498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8A28C-4C6A-46EA-90C0-4EE0B89CC5C7}" type="datetimeFigureOut">
              <a:rPr lang="en-US" smtClean="0"/>
              <a:t>7/25/2021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8582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28A28C-4C6A-46EA-90C0-4EE0B89CC5C7}" type="datetimeFigureOut">
              <a:rPr lang="en-US" smtClean="0"/>
              <a:t>7/25/2021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378923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C28A28C-4C6A-46EA-90C0-4EE0B89CC5C7}" type="datetimeFigureOut">
              <a:rPr lang="en-US" smtClean="0"/>
              <a:t>7/25/2021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DEF7F31-0B8A-474A-B86C-91F381754329}" type="slidenum">
              <a:rPr lang="en-US" smtClean="0"/>
              <a:t>‹#›</a:t>
            </a:fld>
            <a:endParaRPr lang="en-US"/>
          </a:p>
        </p:txBody>
      </p:sp>
    </p:spTree>
    <p:extLst>
      <p:ext uri="{BB962C8B-B14F-4D97-AF65-F5344CB8AC3E}">
        <p14:creationId xmlns:p14="http://schemas.microsoft.com/office/powerpoint/2010/main" val="289340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7/25/2021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38424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C28A28C-4C6A-46EA-90C0-4EE0B89CC5C7}" type="datetimeFigureOut">
              <a:rPr lang="en-US" smtClean="0"/>
              <a:pPr/>
              <a:t>7/25/2021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DEF7F31-0B8A-474A-B86C-91F381754329}"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3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36AAD-CBE9-42B5-BC06-7DB1AC4AA2AD}"/>
              </a:ext>
            </a:extLst>
          </p:cNvPr>
          <p:cNvSpPr>
            <a:spLocks noGrp="1"/>
          </p:cNvSpPr>
          <p:nvPr>
            <p:ph type="ctrTitle"/>
          </p:nvPr>
        </p:nvSpPr>
        <p:spPr>
          <a:xfrm>
            <a:off x="8141110" y="639097"/>
            <a:ext cx="3401961" cy="3686015"/>
          </a:xfrm>
        </p:spPr>
        <p:txBody>
          <a:bodyPr>
            <a:normAutofit/>
          </a:bodyPr>
          <a:lstStyle/>
          <a:p>
            <a:r>
              <a:rPr lang="en-US" sz="6600"/>
              <a:t>Sun Watch</a:t>
            </a:r>
          </a:p>
        </p:txBody>
      </p:sp>
      <p:sp>
        <p:nvSpPr>
          <p:cNvPr id="3" name="Subtitle 2">
            <a:extLst>
              <a:ext uri="{FF2B5EF4-FFF2-40B4-BE49-F238E27FC236}">
                <a16:creationId xmlns:a16="http://schemas.microsoft.com/office/drawing/2014/main" id="{C5DA6480-F46A-4DB2-BE49-B141F9A5DC8D}"/>
              </a:ext>
            </a:extLst>
          </p:cNvPr>
          <p:cNvSpPr>
            <a:spLocks noGrp="1"/>
          </p:cNvSpPr>
          <p:nvPr>
            <p:ph type="subTitle" idx="1"/>
          </p:nvPr>
        </p:nvSpPr>
        <p:spPr>
          <a:xfrm>
            <a:off x="8141110" y="4455621"/>
            <a:ext cx="3417990" cy="1238616"/>
          </a:xfrm>
        </p:spPr>
        <p:txBody>
          <a:bodyPr>
            <a:normAutofit/>
          </a:bodyPr>
          <a:lstStyle/>
          <a:p>
            <a:r>
              <a:rPr lang="en-US" sz="2000">
                <a:solidFill>
                  <a:schemeClr val="tx1">
                    <a:lumMod val="85000"/>
                    <a:lumOff val="15000"/>
                  </a:schemeClr>
                </a:solidFill>
              </a:rPr>
              <a:t>Elizabeth Liu</a:t>
            </a:r>
          </a:p>
        </p:txBody>
      </p:sp>
      <p:pic>
        <p:nvPicPr>
          <p:cNvPr id="4" name="Video 3" descr="Background pattern&#10;&#10;Description automatically generated">
            <a:extLst>
              <a:ext uri="{FF2B5EF4-FFF2-40B4-BE49-F238E27FC236}">
                <a16:creationId xmlns:a16="http://schemas.microsoft.com/office/drawing/2014/main" id="{627CE591-1F4C-4DC3-A5B2-244E15D6A0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33999" y="1228619"/>
            <a:ext cx="6912217" cy="3877079"/>
          </a:xfrm>
          <a:prstGeom prst="rect">
            <a:avLst/>
          </a:prstGeom>
        </p:spPr>
      </p:pic>
      <p:cxnSp>
        <p:nvCxnSpPr>
          <p:cNvPr id="49" name="Straight Connector 1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0" name="Rectangle 1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647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57B6-54C9-4826-A8B1-14D48118D81F}"/>
              </a:ext>
            </a:extLst>
          </p:cNvPr>
          <p:cNvSpPr>
            <a:spLocks noGrp="1"/>
          </p:cNvSpPr>
          <p:nvPr>
            <p:ph type="title"/>
          </p:nvPr>
        </p:nvSpPr>
        <p:spPr/>
        <p:txBody>
          <a:bodyPr/>
          <a:lstStyle/>
          <a:p>
            <a:pPr algn="ctr"/>
            <a:r>
              <a:rPr lang="en-US" dirty="0"/>
              <a:t>Idea</a:t>
            </a:r>
          </a:p>
        </p:txBody>
      </p:sp>
      <p:sp>
        <p:nvSpPr>
          <p:cNvPr id="3" name="Content Placeholder 2">
            <a:extLst>
              <a:ext uri="{FF2B5EF4-FFF2-40B4-BE49-F238E27FC236}">
                <a16:creationId xmlns:a16="http://schemas.microsoft.com/office/drawing/2014/main" id="{448022D9-7B15-45A8-95E7-5CCFE3CBE50D}"/>
              </a:ext>
            </a:extLst>
          </p:cNvPr>
          <p:cNvSpPr>
            <a:spLocks noGrp="1"/>
          </p:cNvSpPr>
          <p:nvPr>
            <p:ph idx="1"/>
          </p:nvPr>
        </p:nvSpPr>
        <p:spPr/>
        <p:txBody>
          <a:bodyPr>
            <a:normAutofit/>
          </a:bodyPr>
          <a:lstStyle/>
          <a:p>
            <a:r>
              <a:rPr lang="en-US" dirty="0"/>
              <a:t>Overexposure to the sun’s ultraviolet rays is the most important preventable factor in the development of skin cancer. Skin cancer is largely preventable when sun protection measures against UV rays are used consistently. Sometimes it may be difficult for a person to remember to take preventive measures when they are outside. They may also be unaware when they should stay indoors/in the shade, especially under extreme UV rays. On the other hand, it is also important for people to get enough sun exposure to synthesize Vitamin D and stay healthy.</a:t>
            </a:r>
          </a:p>
          <a:p>
            <a:endParaRPr lang="en-US" dirty="0"/>
          </a:p>
          <a:p>
            <a:endParaRPr lang="en-US" dirty="0"/>
          </a:p>
          <a:p>
            <a:r>
              <a:rPr lang="en-US" b="1" dirty="0"/>
              <a:t>Wearable device that detects UV radiation intensity.</a:t>
            </a:r>
          </a:p>
          <a:p>
            <a:endParaRPr lang="en-US" dirty="0"/>
          </a:p>
        </p:txBody>
      </p:sp>
    </p:spTree>
    <p:extLst>
      <p:ext uri="{BB962C8B-B14F-4D97-AF65-F5344CB8AC3E}">
        <p14:creationId xmlns:p14="http://schemas.microsoft.com/office/powerpoint/2010/main" val="159396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18654-63E7-4104-A316-731C52A48086}"/>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UV Index Chart</a:t>
            </a:r>
          </a:p>
        </p:txBody>
      </p:sp>
      <p:pic>
        <p:nvPicPr>
          <p:cNvPr id="8" name="Content Placeholder 7">
            <a:extLst>
              <a:ext uri="{FF2B5EF4-FFF2-40B4-BE49-F238E27FC236}">
                <a16:creationId xmlns:a16="http://schemas.microsoft.com/office/drawing/2014/main" id="{7CFF5D7D-7C7B-42E2-A01B-EA1C557317F1}"/>
              </a:ext>
            </a:extLst>
          </p:cNvPr>
          <p:cNvPicPr>
            <a:picLocks noGrp="1" noChangeAspect="1"/>
          </p:cNvPicPr>
          <p:nvPr>
            <p:ph idx="1"/>
          </p:nvPr>
        </p:nvPicPr>
        <p:blipFill>
          <a:blip r:embed="rId2"/>
          <a:stretch>
            <a:fillRect/>
          </a:stretch>
        </p:blipFill>
        <p:spPr>
          <a:xfrm>
            <a:off x="633999" y="1413184"/>
            <a:ext cx="6912217" cy="3507950"/>
          </a:xfrm>
          <a:prstGeom prst="rect">
            <a:avLst/>
          </a:prstGeom>
        </p:spPr>
      </p:pic>
      <p:cxnSp>
        <p:nvCxnSpPr>
          <p:cNvPr id="21" name="Straight Connector 20">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533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D17E-9265-415C-A2D3-F27A1809662B}"/>
              </a:ext>
            </a:extLst>
          </p:cNvPr>
          <p:cNvSpPr>
            <a:spLocks noGrp="1"/>
          </p:cNvSpPr>
          <p:nvPr>
            <p:ph type="title"/>
          </p:nvPr>
        </p:nvSpPr>
        <p:spPr/>
        <p:txBody>
          <a:bodyPr/>
          <a:lstStyle/>
          <a:p>
            <a:r>
              <a:rPr lang="en-US" dirty="0"/>
              <a:t>Interface</a:t>
            </a:r>
          </a:p>
        </p:txBody>
      </p:sp>
      <p:sp>
        <p:nvSpPr>
          <p:cNvPr id="3" name="Content Placeholder 2">
            <a:extLst>
              <a:ext uri="{FF2B5EF4-FFF2-40B4-BE49-F238E27FC236}">
                <a16:creationId xmlns:a16="http://schemas.microsoft.com/office/drawing/2014/main" id="{956B1B01-E33E-43CC-ACB1-439C19262CCA}"/>
              </a:ext>
            </a:extLst>
          </p:cNvPr>
          <p:cNvSpPr>
            <a:spLocks noGrp="1"/>
          </p:cNvSpPr>
          <p:nvPr>
            <p:ph idx="1"/>
          </p:nvPr>
        </p:nvSpPr>
        <p:spPr/>
        <p:txBody>
          <a:bodyPr>
            <a:normAutofit/>
          </a:bodyPr>
          <a:lstStyle/>
          <a:p>
            <a:r>
              <a:rPr lang="en-US" b="1" dirty="0"/>
              <a:t>Electrical component: </a:t>
            </a:r>
          </a:p>
          <a:p>
            <a:r>
              <a:rPr lang="en-US" b="1" dirty="0"/>
              <a:t>UV sensor </a:t>
            </a:r>
            <a:r>
              <a:rPr lang="en-US" dirty="0"/>
              <a:t>– UV photodiode detects UV wavelengths,</a:t>
            </a:r>
          </a:p>
          <a:p>
            <a:r>
              <a:rPr lang="en-US" dirty="0"/>
              <a:t>convert voltage to UV index by dividing the voltage by 0.1V.</a:t>
            </a:r>
          </a:p>
          <a:p>
            <a:r>
              <a:rPr lang="en-US" b="1" dirty="0"/>
              <a:t>Usability &amp; Accessibility: </a:t>
            </a:r>
          </a:p>
          <a:p>
            <a:r>
              <a:rPr lang="en-US" dirty="0"/>
              <a:t>Left-hand, right-hand – no buttons on the side, home/exit button in the middle</a:t>
            </a:r>
          </a:p>
          <a:p>
            <a:r>
              <a:rPr lang="en-US" dirty="0"/>
              <a:t>Touch screen – swipe up, down, left, or right</a:t>
            </a:r>
          </a:p>
          <a:p>
            <a:r>
              <a:rPr lang="en-US" dirty="0"/>
              <a:t>Vibration – notifications and alerts</a:t>
            </a:r>
          </a:p>
          <a:p>
            <a:r>
              <a:rPr lang="en-US" dirty="0"/>
              <a:t>Zoom – use two finger to zoom in and out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221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6A9E-73D1-426E-BC5D-EAE34FC9EBF8}"/>
              </a:ext>
            </a:extLst>
          </p:cNvPr>
          <p:cNvSpPr>
            <a:spLocks noGrp="1"/>
          </p:cNvSpPr>
          <p:nvPr>
            <p:ph type="title"/>
          </p:nvPr>
        </p:nvSpPr>
        <p:spPr/>
        <p:txBody>
          <a:bodyPr/>
          <a:lstStyle/>
          <a:p>
            <a:r>
              <a:rPr lang="en-US" dirty="0"/>
              <a:t>Interface</a:t>
            </a:r>
          </a:p>
        </p:txBody>
      </p:sp>
      <p:pic>
        <p:nvPicPr>
          <p:cNvPr id="5" name="Content Placeholder 4" descr="Graphical user interface, application&#10;&#10;Description automatically generated">
            <a:extLst>
              <a:ext uri="{FF2B5EF4-FFF2-40B4-BE49-F238E27FC236}">
                <a16:creationId xmlns:a16="http://schemas.microsoft.com/office/drawing/2014/main" id="{E7BB4BD8-3583-474A-82DF-2DD38EB878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155" y="2847923"/>
            <a:ext cx="7106015" cy="2019404"/>
          </a:xfrm>
        </p:spPr>
      </p:pic>
      <p:sp>
        <p:nvSpPr>
          <p:cNvPr id="6" name="TextBox 5">
            <a:extLst>
              <a:ext uri="{FF2B5EF4-FFF2-40B4-BE49-F238E27FC236}">
                <a16:creationId xmlns:a16="http://schemas.microsoft.com/office/drawing/2014/main" id="{D5D2D4BD-AA63-4FEC-B6CD-1841E0149221}"/>
              </a:ext>
            </a:extLst>
          </p:cNvPr>
          <p:cNvSpPr txBox="1"/>
          <p:nvPr/>
        </p:nvSpPr>
        <p:spPr>
          <a:xfrm>
            <a:off x="600364" y="5144655"/>
            <a:ext cx="10732654" cy="369332"/>
          </a:xfrm>
          <a:prstGeom prst="rect">
            <a:avLst/>
          </a:prstGeom>
          <a:noFill/>
        </p:spPr>
        <p:txBody>
          <a:bodyPr wrap="square" rtlCol="0">
            <a:spAutoFit/>
          </a:bodyPr>
          <a:lstStyle/>
          <a:p>
            <a:r>
              <a:rPr lang="en-US" b="1" dirty="0"/>
              <a:t>Progress Bar: </a:t>
            </a:r>
            <a:r>
              <a:rPr lang="en-US" dirty="0"/>
              <a:t>70 minutes of medium sunlight exposure per week (10 minutes per day)</a:t>
            </a:r>
          </a:p>
        </p:txBody>
      </p:sp>
    </p:spTree>
    <p:extLst>
      <p:ext uri="{BB962C8B-B14F-4D97-AF65-F5344CB8AC3E}">
        <p14:creationId xmlns:p14="http://schemas.microsoft.com/office/powerpoint/2010/main" val="200574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B2F1-650C-4C8D-801B-839EC7EC5AFE}"/>
              </a:ext>
            </a:extLst>
          </p:cNvPr>
          <p:cNvSpPr>
            <a:spLocks noGrp="1"/>
          </p:cNvSpPr>
          <p:nvPr>
            <p:ph type="title"/>
          </p:nvPr>
        </p:nvSpPr>
        <p:spPr/>
        <p:txBody>
          <a:bodyPr/>
          <a:lstStyle/>
          <a:p>
            <a:r>
              <a:rPr lang="en-US" dirty="0"/>
              <a:t>Interface</a:t>
            </a:r>
          </a:p>
        </p:txBody>
      </p:sp>
      <p:pic>
        <p:nvPicPr>
          <p:cNvPr id="5" name="Content Placeholder 4" descr="Diagram&#10;&#10;Description automatically generated">
            <a:extLst>
              <a:ext uri="{FF2B5EF4-FFF2-40B4-BE49-F238E27FC236}">
                <a16:creationId xmlns:a16="http://schemas.microsoft.com/office/drawing/2014/main" id="{C2566DF5-3EFE-4197-8C2F-0884A369D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0454" y="2213433"/>
            <a:ext cx="7131417" cy="2044805"/>
          </a:xfrm>
        </p:spPr>
      </p:pic>
      <p:sp>
        <p:nvSpPr>
          <p:cNvPr id="6" name="TextBox 5">
            <a:extLst>
              <a:ext uri="{FF2B5EF4-FFF2-40B4-BE49-F238E27FC236}">
                <a16:creationId xmlns:a16="http://schemas.microsoft.com/office/drawing/2014/main" id="{550BD092-5041-496E-9250-A68C473403B5}"/>
              </a:ext>
            </a:extLst>
          </p:cNvPr>
          <p:cNvSpPr txBox="1"/>
          <p:nvPr/>
        </p:nvSpPr>
        <p:spPr>
          <a:xfrm>
            <a:off x="1330038" y="4608946"/>
            <a:ext cx="9882909" cy="1477328"/>
          </a:xfrm>
          <a:prstGeom prst="rect">
            <a:avLst/>
          </a:prstGeom>
          <a:noFill/>
        </p:spPr>
        <p:txBody>
          <a:bodyPr wrap="square" rtlCol="0">
            <a:spAutoFit/>
          </a:bodyPr>
          <a:lstStyle/>
          <a:p>
            <a:r>
              <a:rPr lang="en-US" b="1" dirty="0"/>
              <a:t>HIGH UV INDEX ALERTS: </a:t>
            </a:r>
          </a:p>
          <a:p>
            <a:r>
              <a:rPr lang="en-US" dirty="0"/>
              <a:t>	High: vibrates one for 1s</a:t>
            </a:r>
          </a:p>
          <a:p>
            <a:r>
              <a:rPr lang="en-US" dirty="0"/>
              <a:t>	Very High: vibrates twice in a row each 1s</a:t>
            </a:r>
          </a:p>
          <a:p>
            <a:r>
              <a:rPr lang="en-US" dirty="0"/>
              <a:t>	Extreme: vibrates three times in a row each 1s </a:t>
            </a:r>
          </a:p>
          <a:p>
            <a:r>
              <a:rPr lang="en-US" b="1" dirty="0"/>
              <a:t>OTHER NOTFICATIONS: </a:t>
            </a:r>
            <a:r>
              <a:rPr lang="en-US" dirty="0"/>
              <a:t>vibrates once quickly less than 1s</a:t>
            </a:r>
          </a:p>
        </p:txBody>
      </p:sp>
    </p:spTree>
    <p:extLst>
      <p:ext uri="{BB962C8B-B14F-4D97-AF65-F5344CB8AC3E}">
        <p14:creationId xmlns:p14="http://schemas.microsoft.com/office/powerpoint/2010/main" val="405414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9">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61C7D-1DD4-41C1-916F-E1E588757F30}"/>
              </a:ext>
            </a:extLst>
          </p:cNvPr>
          <p:cNvSpPr>
            <a:spLocks noGrp="1"/>
          </p:cNvSpPr>
          <p:nvPr>
            <p:ph type="title"/>
          </p:nvPr>
        </p:nvSpPr>
        <p:spPr>
          <a:xfrm>
            <a:off x="4974771" y="634946"/>
            <a:ext cx="6574972" cy="1450757"/>
          </a:xfrm>
        </p:spPr>
        <p:txBody>
          <a:bodyPr>
            <a:normAutofit/>
          </a:bodyPr>
          <a:lstStyle/>
          <a:p>
            <a:r>
              <a:rPr lang="en-US" dirty="0"/>
              <a:t>Interface</a:t>
            </a:r>
          </a:p>
        </p:txBody>
      </p:sp>
      <p:pic>
        <p:nvPicPr>
          <p:cNvPr id="25" name="Picture 24" descr="Graphical user interface, application&#10;&#10;Description automatically generated with medium confidence">
            <a:extLst>
              <a:ext uri="{FF2B5EF4-FFF2-40B4-BE49-F238E27FC236}">
                <a16:creationId xmlns:a16="http://schemas.microsoft.com/office/drawing/2014/main" id="{5E2FB16B-361B-4875-A915-E53AAC185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412" y="640081"/>
            <a:ext cx="2670489" cy="5314406"/>
          </a:xfrm>
          <a:prstGeom prst="rect">
            <a:avLst/>
          </a:prstGeom>
        </p:spPr>
      </p:pic>
      <p:cxnSp>
        <p:nvCxnSpPr>
          <p:cNvPr id="38" name="Straight Connector 31">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4DAD5F-3ABB-413E-B420-5930273B72F9}"/>
              </a:ext>
            </a:extLst>
          </p:cNvPr>
          <p:cNvSpPr>
            <a:spLocks noGrp="1"/>
          </p:cNvSpPr>
          <p:nvPr>
            <p:ph idx="1"/>
          </p:nvPr>
        </p:nvSpPr>
        <p:spPr>
          <a:xfrm>
            <a:off x="4974769" y="2198914"/>
            <a:ext cx="6574973" cy="3670180"/>
          </a:xfrm>
        </p:spPr>
        <p:txBody>
          <a:bodyPr>
            <a:normAutofit/>
          </a:bodyPr>
          <a:lstStyle/>
          <a:p>
            <a:r>
              <a:rPr lang="en-US" b="1" dirty="0"/>
              <a:t>Bluetooth iPhone App: Sun Watch App</a:t>
            </a:r>
          </a:p>
          <a:p>
            <a:r>
              <a:rPr lang="en-US" b="1" dirty="0"/>
              <a:t>Bluetooth – gets UV data, notifications, etc., from the Sun Watch</a:t>
            </a:r>
          </a:p>
          <a:p>
            <a:r>
              <a:rPr lang="en-US" b="1" dirty="0"/>
              <a:t>Allows for more Accessibility:</a:t>
            </a:r>
          </a:p>
          <a:p>
            <a:r>
              <a:rPr lang="en-US" dirty="0"/>
              <a:t>App reads out the UV index, notifications, etc.</a:t>
            </a:r>
          </a:p>
          <a:p>
            <a:r>
              <a:rPr lang="en-US" dirty="0"/>
              <a:t>Bigger screen to view information on watch</a:t>
            </a:r>
          </a:p>
          <a:p>
            <a:r>
              <a:rPr lang="en-US" dirty="0"/>
              <a:t>Phone can also vibrate for notifications</a:t>
            </a:r>
          </a:p>
          <a:p>
            <a:endParaRPr lang="en-US" dirty="0"/>
          </a:p>
        </p:txBody>
      </p:sp>
      <p:sp>
        <p:nvSpPr>
          <p:cNvPr id="39" name="Rectangle 33">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997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152B0-4240-428C-A90C-3784073374A7}"/>
              </a:ext>
            </a:extLst>
          </p:cNvPr>
          <p:cNvSpPr>
            <a:spLocks noGrp="1"/>
          </p:cNvSpPr>
          <p:nvPr>
            <p:ph type="title"/>
          </p:nvPr>
        </p:nvSpPr>
        <p:spPr>
          <a:xfrm>
            <a:off x="4974771" y="634946"/>
            <a:ext cx="6574972" cy="1450757"/>
          </a:xfrm>
        </p:spPr>
        <p:txBody>
          <a:bodyPr>
            <a:normAutofit/>
          </a:bodyPr>
          <a:lstStyle/>
          <a:p>
            <a:r>
              <a:rPr lang="en-US" dirty="0"/>
              <a:t>Interface</a:t>
            </a:r>
          </a:p>
        </p:txBody>
      </p:sp>
      <p:pic>
        <p:nvPicPr>
          <p:cNvPr id="28" name="Picture 27" descr="Graphical user interface&#10;&#10;Description automatically generated">
            <a:extLst>
              <a:ext uri="{FF2B5EF4-FFF2-40B4-BE49-F238E27FC236}">
                <a16:creationId xmlns:a16="http://schemas.microsoft.com/office/drawing/2014/main" id="{9976A59B-358A-498B-8E65-EF0F840FF35C}"/>
              </a:ext>
            </a:extLst>
          </p:cNvPr>
          <p:cNvPicPr>
            <a:picLocks noChangeAspect="1"/>
          </p:cNvPicPr>
          <p:nvPr/>
        </p:nvPicPr>
        <p:blipFill>
          <a:blip r:embed="rId2"/>
          <a:stretch>
            <a:fillRect/>
          </a:stretch>
        </p:blipFill>
        <p:spPr>
          <a:xfrm>
            <a:off x="633999" y="1451677"/>
            <a:ext cx="4001315" cy="3691213"/>
          </a:xfrm>
          <a:prstGeom prst="rect">
            <a:avLst/>
          </a:prstGeom>
        </p:spPr>
      </p:pic>
      <p:cxnSp>
        <p:nvCxnSpPr>
          <p:cNvPr id="35" name="Straight Connector 34">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3B9762-6408-44AC-8DDF-11E1D83E6C8A}"/>
              </a:ext>
            </a:extLst>
          </p:cNvPr>
          <p:cNvSpPr>
            <a:spLocks noGrp="1"/>
          </p:cNvSpPr>
          <p:nvPr>
            <p:ph idx="1"/>
          </p:nvPr>
        </p:nvSpPr>
        <p:spPr>
          <a:xfrm>
            <a:off x="4974769" y="2198914"/>
            <a:ext cx="6574973" cy="3670180"/>
          </a:xfrm>
        </p:spPr>
        <p:txBody>
          <a:bodyPr>
            <a:normAutofit/>
          </a:bodyPr>
          <a:lstStyle/>
          <a:p>
            <a:r>
              <a:rPr lang="en-US" b="1" dirty="0"/>
              <a:t>Other features of the app:</a:t>
            </a:r>
          </a:p>
          <a:p>
            <a:r>
              <a:rPr lang="en-US" b="1" dirty="0"/>
              <a:t>Daily UV Intensity Tracker</a:t>
            </a:r>
          </a:p>
          <a:p>
            <a:r>
              <a:rPr lang="en-US" dirty="0"/>
              <a:t>Tracks UV exposure over time, and the length of exposure to low, medium, high, very high, and extreme UV rays.</a:t>
            </a:r>
          </a:p>
          <a:p>
            <a:r>
              <a:rPr lang="en-US" dirty="0"/>
              <a:t>Daily and Weekly Reports</a:t>
            </a:r>
          </a:p>
          <a:p>
            <a:endParaRPr lang="en-US" dirty="0"/>
          </a:p>
        </p:txBody>
      </p:sp>
      <p:sp>
        <p:nvSpPr>
          <p:cNvPr id="37" name="Rectangle 36">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1056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067E-3B04-41E7-ABA4-7768D33195B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9255CE4-CE6F-4199-8E1D-49C3EEB6A072}"/>
              </a:ext>
            </a:extLst>
          </p:cNvPr>
          <p:cNvSpPr>
            <a:spLocks noGrp="1"/>
          </p:cNvSpPr>
          <p:nvPr>
            <p:ph idx="1"/>
          </p:nvPr>
        </p:nvSpPr>
        <p:spPr/>
        <p:txBody>
          <a:bodyPr/>
          <a:lstStyle/>
          <a:p>
            <a:r>
              <a:rPr lang="en-US" dirty="0"/>
              <a:t>Fitbit Community. Accessibility for People with Visual Impairments (voice/audio). Fitbit Community. </a:t>
            </a:r>
            <a:r>
              <a:rPr lang="en-US" dirty="0">
                <a:solidFill>
                  <a:schemeClr val="tx1"/>
                </a:solidFill>
              </a:rPr>
              <a:t>https://community.fitbit.com/t5/Feature-Suggestions/Accessibility-for-People-with-Visual-Impairments-voice-audio/idi-p/3528909. Community P</a:t>
            </a:r>
            <a:r>
              <a:rPr lang="en-US" dirty="0"/>
              <a:t>osts.</a:t>
            </a:r>
          </a:p>
          <a:p>
            <a:r>
              <a:rPr lang="en-US" dirty="0"/>
              <a:t>Industries, Adafruit. “Analog UV Light Sensor Breakout - GUVA-S12SD.” </a:t>
            </a:r>
            <a:r>
              <a:rPr lang="en-US" i="1" dirty="0"/>
              <a:t>Adafruit Industries Blog RSS</a:t>
            </a:r>
            <a:r>
              <a:rPr lang="en-US" dirty="0"/>
              <a:t>, www.adafruit.com/product/1918. </a:t>
            </a:r>
          </a:p>
          <a:p>
            <a:r>
              <a:rPr lang="en-US" dirty="0"/>
              <a:t>Raman, Ryan. “How to Safely Get Vitamin D From The Sun.” Healthline, Healthline Media, 28 Apr. 2018, www.healthline.com/nutrition/vitamin-d-from-sun. </a:t>
            </a:r>
          </a:p>
          <a:p>
            <a:r>
              <a:rPr lang="en-US" dirty="0">
                <a:effectLst/>
              </a:rPr>
              <a:t>United States Environmental Protection Agency. </a:t>
            </a:r>
            <a:r>
              <a:rPr lang="en-US" i="1" dirty="0">
                <a:effectLst/>
              </a:rPr>
              <a:t>A Guide to the UV Index</a:t>
            </a:r>
            <a:r>
              <a:rPr lang="en-US" dirty="0">
                <a:effectLst/>
              </a:rPr>
              <a:t>, United States Environmental Protection Agency, 2004. </a:t>
            </a:r>
          </a:p>
        </p:txBody>
      </p:sp>
    </p:spTree>
    <p:extLst>
      <p:ext uri="{BB962C8B-B14F-4D97-AF65-F5344CB8AC3E}">
        <p14:creationId xmlns:p14="http://schemas.microsoft.com/office/powerpoint/2010/main" val="4271537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216</TotalTime>
  <Words>465</Words>
  <Application>Microsoft Office PowerPoint</Application>
  <PresentationFormat>Widescreen</PresentationFormat>
  <Paragraphs>44</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Calibri Light</vt:lpstr>
      <vt:lpstr>Retrospect</vt:lpstr>
      <vt:lpstr>Sun Watch</vt:lpstr>
      <vt:lpstr>Idea</vt:lpstr>
      <vt:lpstr>UV Index Chart</vt:lpstr>
      <vt:lpstr>Interface</vt:lpstr>
      <vt:lpstr>Interface</vt:lpstr>
      <vt:lpstr>Interface</vt:lpstr>
      <vt:lpstr>Interface</vt:lpstr>
      <vt:lpstr>Interface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 Watch</dc:title>
  <dc:creator>Elizabeth Liu</dc:creator>
  <cp:lastModifiedBy>Elizabeth Liu</cp:lastModifiedBy>
  <cp:revision>20</cp:revision>
  <dcterms:created xsi:type="dcterms:W3CDTF">2021-07-25T21:24:08Z</dcterms:created>
  <dcterms:modified xsi:type="dcterms:W3CDTF">2021-07-26T01:00:22Z</dcterms:modified>
</cp:coreProperties>
</file>